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0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 to Web Services, APIs &amp; REST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comprehensive guide to understanding how applications communicate, share data, and integrate seamlessly across the web using standard protocols and architectural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9249" y="949523"/>
            <a:ext cx="726281" cy="176689"/>
          </a:xfrm>
          <a:prstGeom prst="roundRect">
            <a:avLst>
              <a:gd name="adj" fmla="val 21567"/>
            </a:avLst>
          </a:prstGeom>
          <a:solidFill>
            <a:srgbClr val="3E084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34" y="992505"/>
            <a:ext cx="90726" cy="90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322" y="983456"/>
            <a:ext cx="454223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700" dirty="0"/>
          </a:p>
        </p:txBody>
      </p:sp>
      <p:sp>
        <p:nvSpPr>
          <p:cNvPr id="6" name="Text 2"/>
          <p:cNvSpPr/>
          <p:nvPr/>
        </p:nvSpPr>
        <p:spPr>
          <a:xfrm>
            <a:off x="659249" y="1148834"/>
            <a:ext cx="4870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REST API Security &amp; Best Practices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9249" y="1644848"/>
            <a:ext cx="26867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Authentication vs Authorisation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659249" y="1921193"/>
            <a:ext cx="4989671" cy="783669"/>
          </a:xfrm>
          <a:prstGeom prst="roundRect">
            <a:avLst>
              <a:gd name="adj" fmla="val 6078"/>
            </a:avLst>
          </a:prstGeom>
          <a:solidFill>
            <a:srgbClr val="282D5E"/>
          </a:solidFill>
          <a:ln/>
        </p:spPr>
      </p:sp>
      <p:sp>
        <p:nvSpPr>
          <p:cNvPr id="9" name="Text 5"/>
          <p:cNvSpPr/>
          <p:nvPr/>
        </p:nvSpPr>
        <p:spPr>
          <a:xfrm>
            <a:off x="772597" y="20345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Authentication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772597" y="2268379"/>
            <a:ext cx="47629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are you?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772597" y="2455426"/>
            <a:ext cx="47629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user identity through credentials (login, tokens, biometrics)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659249" y="2761536"/>
            <a:ext cx="4989671" cy="783669"/>
          </a:xfrm>
          <a:prstGeom prst="roundRect">
            <a:avLst>
              <a:gd name="adj" fmla="val 6078"/>
            </a:avLst>
          </a:prstGeom>
          <a:solidFill>
            <a:srgbClr val="282D5E"/>
          </a:solidFill>
          <a:ln/>
        </p:spPr>
      </p:sp>
      <p:sp>
        <p:nvSpPr>
          <p:cNvPr id="13" name="Text 9"/>
          <p:cNvSpPr/>
          <p:nvPr/>
        </p:nvSpPr>
        <p:spPr>
          <a:xfrm>
            <a:off x="772597" y="28748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Authorisation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72597" y="3108722"/>
            <a:ext cx="47629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can you do?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72597" y="3295769"/>
            <a:ext cx="47629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Determines access rights and permissions based on user role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659249" y="3608903"/>
            <a:ext cx="282761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Token-Based Authentication Flow</a:t>
            </a:r>
            <a:endParaRPr lang="en-US" sz="13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9" y="3885247"/>
            <a:ext cx="4989671" cy="2961323"/>
          </a:xfrm>
          <a:prstGeom prst="rect">
            <a:avLst/>
          </a:prstGeom>
        </p:spPr>
      </p:pic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0547" y="4609044"/>
            <a:ext cx="424757" cy="42475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132114" y="5941492"/>
            <a:ext cx="1240292" cy="477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Use Token for Requests</a:t>
            </a:r>
            <a:endParaRPr lang="en-US" sz="13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536" y="4609840"/>
            <a:ext cx="424758" cy="42475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2569007" y="5941492"/>
            <a:ext cx="1240292" cy="477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Validate &amp; Issue Token</a:t>
            </a:r>
            <a:endParaRPr lang="en-US" sz="13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92428" y="4609840"/>
            <a:ext cx="424758" cy="424757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80414" y="5941492"/>
            <a:ext cx="1240292" cy="477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Submit Credentials</a:t>
            </a:r>
            <a:endParaRPr lang="en-US" sz="1350" dirty="0"/>
          </a:p>
        </p:txBody>
      </p:sp>
      <p:sp>
        <p:nvSpPr>
          <p:cNvPr id="24" name="Shape 16"/>
          <p:cNvSpPr/>
          <p:nvPr/>
        </p:nvSpPr>
        <p:spPr>
          <a:xfrm>
            <a:off x="659249" y="6811549"/>
            <a:ext cx="4989671" cy="306110"/>
          </a:xfrm>
          <a:prstGeom prst="roundRect">
            <a:avLst>
              <a:gd name="adj" fmla="val 15561"/>
            </a:avLst>
          </a:prstGeom>
          <a:solidFill>
            <a:srgbClr val="161B4C"/>
          </a:solidFill>
          <a:ln/>
        </p:spPr>
      </p:sp>
      <p:sp>
        <p:nvSpPr>
          <p:cNvPr id="25" name="Shape 17"/>
          <p:cNvSpPr/>
          <p:nvPr/>
        </p:nvSpPr>
        <p:spPr>
          <a:xfrm>
            <a:off x="653653" y="6811549"/>
            <a:ext cx="5000863" cy="306110"/>
          </a:xfrm>
          <a:prstGeom prst="roundRect">
            <a:avLst>
              <a:gd name="adj" fmla="val 5558"/>
            </a:avLst>
          </a:prstGeom>
          <a:solidFill>
            <a:srgbClr val="161B4C"/>
          </a:solidFill>
          <a:ln/>
        </p:spPr>
      </p:sp>
      <p:sp>
        <p:nvSpPr>
          <p:cNvPr id="26" name="Text 18"/>
          <p:cNvSpPr/>
          <p:nvPr/>
        </p:nvSpPr>
        <p:spPr>
          <a:xfrm>
            <a:off x="767001" y="6896560"/>
            <a:ext cx="4774168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Authorization: Bearer eyJhbGciOiJIUzI1NiIsInR5cCI6IkpXVCJ9...</a:t>
            </a:r>
            <a:endParaRPr lang="en-US" sz="850" dirty="0"/>
          </a:p>
        </p:txBody>
      </p:sp>
      <p:sp>
        <p:nvSpPr>
          <p:cNvPr id="27" name="Shape 19"/>
          <p:cNvSpPr/>
          <p:nvPr/>
        </p:nvSpPr>
        <p:spPr>
          <a:xfrm>
            <a:off x="5851565" y="1588175"/>
            <a:ext cx="2722364" cy="5691902"/>
          </a:xfrm>
          <a:prstGeom prst="roundRect">
            <a:avLst>
              <a:gd name="adj" fmla="val 3000"/>
            </a:avLst>
          </a:prstGeom>
          <a:solidFill>
            <a:srgbClr val="EEAEF6"/>
          </a:solidFill>
          <a:ln/>
        </p:spPr>
      </p:sp>
      <p:sp>
        <p:nvSpPr>
          <p:cNvPr id="28" name="Text 20"/>
          <p:cNvSpPr/>
          <p:nvPr/>
        </p:nvSpPr>
        <p:spPr>
          <a:xfrm>
            <a:off x="5964912" y="2831902"/>
            <a:ext cx="235434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Essential Security Practices</a:t>
            </a:r>
            <a:endParaRPr lang="en-US" sz="1300" dirty="0"/>
          </a:p>
        </p:txBody>
      </p:sp>
      <p:sp>
        <p:nvSpPr>
          <p:cNvPr id="29" name="Text 21"/>
          <p:cNvSpPr/>
          <p:nvPr/>
        </p:nvSpPr>
        <p:spPr>
          <a:xfrm>
            <a:off x="5964912" y="3101221"/>
            <a:ext cx="2495669" cy="163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use HTTPS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encrypt data in transit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token-based authentication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(JWT, OAuth 2.0)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all inputs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prevent injection attacks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role-based access control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(RBAC) for authorisation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API rate limiting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prevent abuse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and monitor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 API activity for security audits</a:t>
            </a:r>
            <a:endParaRPr lang="en-US" sz="850" dirty="0"/>
          </a:p>
        </p:txBody>
      </p:sp>
      <p:sp>
        <p:nvSpPr>
          <p:cNvPr id="30" name="Text 22"/>
          <p:cNvSpPr/>
          <p:nvPr/>
        </p:nvSpPr>
        <p:spPr>
          <a:xfrm>
            <a:off x="5964912" y="47910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Testing Tools</a:t>
            </a:r>
            <a:endParaRPr lang="en-US" sz="1100" dirty="0"/>
          </a:p>
        </p:txBody>
      </p:sp>
      <p:sp>
        <p:nvSpPr>
          <p:cNvPr id="31" name="Text 23"/>
          <p:cNvSpPr/>
          <p:nvPr/>
        </p:nvSpPr>
        <p:spPr>
          <a:xfrm>
            <a:off x="5964912" y="5024898"/>
            <a:ext cx="249566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Postman: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Full-featured API testing with automation</a:t>
            </a:r>
            <a:endParaRPr lang="en-US" sz="850" dirty="0"/>
          </a:p>
        </p:txBody>
      </p:sp>
      <p:sp>
        <p:nvSpPr>
          <p:cNvPr id="32" name="Text 24"/>
          <p:cNvSpPr/>
          <p:nvPr/>
        </p:nvSpPr>
        <p:spPr>
          <a:xfrm>
            <a:off x="5964912" y="5348033"/>
            <a:ext cx="249566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Swagger: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API documentation and interactive testing</a:t>
            </a:r>
            <a:endParaRPr lang="en-US" sz="850" dirty="0"/>
          </a:p>
        </p:txBody>
      </p:sp>
      <p:sp>
        <p:nvSpPr>
          <p:cNvPr id="33" name="Text 25"/>
          <p:cNvSpPr/>
          <p:nvPr/>
        </p:nvSpPr>
        <p:spPr>
          <a:xfrm>
            <a:off x="5964912" y="5671169"/>
            <a:ext cx="249566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cURL:</a:t>
            </a:r>
            <a:r>
              <a:rPr lang="en-US" sz="8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Command-line tool for quick API calls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3796" y="995958"/>
            <a:ext cx="1524238" cy="331589"/>
          </a:xfrm>
          <a:prstGeom prst="roundRect">
            <a:avLst>
              <a:gd name="adj" fmla="val 19007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956310" y="1052155"/>
            <a:ext cx="12992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FUNDAMENTALS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43796" y="1389578"/>
            <a:ext cx="5313759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What is a Web Service?</a:t>
            </a:r>
            <a:endParaRPr lang="en-US" sz="3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96" y="2382798"/>
            <a:ext cx="8252460" cy="46762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61552" y="2600087"/>
            <a:ext cx="4232434" cy="1917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service</a:t>
            </a: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software system that enables different applications to communicate over the internet using standard protocols. It acts as a bridge between diverse systems, allowing them to exchange data regardless of their underlying technology.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561552" y="4672846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Characteristics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561552" y="5120878"/>
            <a:ext cx="4232434" cy="164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and language independent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standard protocols (HTTP, HTTPS)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seamless system-to-system communication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distributed computing architectures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8974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 Service Examples in 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4643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8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Payment Gateways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72733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financial transactions securely between e-commerce platforms and banking systems, handling encryption and fraud detection.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04643"/>
            <a:ext cx="2994184" cy="2994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8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Weather Services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7273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real-time meteorological data to applications, delivering forecasts, alerts, and climate information via standardised APIs.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04643"/>
            <a:ext cx="2994184" cy="29941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82314"/>
            <a:ext cx="3379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Authentication Services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7273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user identities across platforms, enabling single sign-on and secure access management for distributed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85317" y="1317784"/>
            <a:ext cx="1492091" cy="298847"/>
          </a:xfrm>
          <a:prstGeom prst="roundRect">
            <a:avLst>
              <a:gd name="adj" fmla="val 18673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473" y="1400770"/>
            <a:ext cx="132755" cy="1327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1546" y="1375172"/>
            <a:ext cx="1078706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CONCEPT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585317" y="1665208"/>
            <a:ext cx="8116729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Understanding APIs: Your Digital Waiter</a:t>
            </a:r>
            <a:endParaRPr lang="en-US" sz="3250" dirty="0"/>
          </a:p>
        </p:txBody>
      </p:sp>
      <p:sp>
        <p:nvSpPr>
          <p:cNvPr id="6" name="Text 3"/>
          <p:cNvSpPr/>
          <p:nvPr/>
        </p:nvSpPr>
        <p:spPr>
          <a:xfrm>
            <a:off x="1585317" y="2488049"/>
            <a:ext cx="249114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What is an API?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85317" y="2920960"/>
            <a:ext cx="3747611" cy="1380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</a:t>
            </a: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Programming Interface (API)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set of rules and protocols that allows one application to request and receive data or services from another. Think of it as a contract defining how software components should interact.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585317" y="4438650"/>
            <a:ext cx="3747611" cy="2336244"/>
          </a:xfrm>
          <a:prstGeom prst="roundRect">
            <a:avLst>
              <a:gd name="adj" fmla="val 2986"/>
            </a:avLst>
          </a:prstGeom>
          <a:solidFill>
            <a:srgbClr val="3E084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290" y="4618077"/>
            <a:ext cx="259437" cy="2075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76701" y="4601647"/>
            <a:ext cx="246042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Restaurant Analogy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176701" y="4982766"/>
            <a:ext cx="2990255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= Waiter:</a:t>
            </a:r>
            <a:r>
              <a:rPr lang="en-US" sz="13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Takes your order and brings your food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2176701" y="5552480"/>
            <a:ext cx="2990255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= Customer:</a:t>
            </a:r>
            <a:r>
              <a:rPr lang="en-US" sz="13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Makes requests for what they need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2176701" y="6122194"/>
            <a:ext cx="2990255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= Kitchen:</a:t>
            </a:r>
            <a:r>
              <a:rPr lang="en-US" sz="13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Prepares and delivers the response</a:t>
            </a:r>
            <a:endParaRPr lang="en-US" sz="13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599" y="2568773"/>
            <a:ext cx="7306985" cy="4140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8068" y="397788"/>
            <a:ext cx="3566517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 Services vs APIs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2638068" y="983456"/>
            <a:ext cx="9354264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Whilst the terms are often used interchangeably, there are important distinctions between web services and APIs that affect how you design and implement integrations.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68" y="1421011"/>
            <a:ext cx="9354264" cy="483155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01847" y="6252567"/>
            <a:ext cx="135493" cy="135493"/>
          </a:xfrm>
          <a:prstGeom prst="roundRect">
            <a:avLst>
              <a:gd name="adj" fmla="val 13497"/>
            </a:avLst>
          </a:prstGeom>
          <a:solidFill>
            <a:srgbClr val="AE15C1"/>
          </a:solidFill>
          <a:ln/>
        </p:spPr>
      </p:sp>
      <p:sp>
        <p:nvSpPr>
          <p:cNvPr id="6" name="Text 3"/>
          <p:cNvSpPr/>
          <p:nvPr/>
        </p:nvSpPr>
        <p:spPr>
          <a:xfrm>
            <a:off x="6398300" y="6252567"/>
            <a:ext cx="840700" cy="135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Service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91400" y="6252567"/>
            <a:ext cx="135493" cy="135493"/>
          </a:xfrm>
          <a:prstGeom prst="roundRect">
            <a:avLst>
              <a:gd name="adj" fmla="val 13497"/>
            </a:avLst>
          </a:prstGeom>
          <a:solidFill>
            <a:srgbClr val="E16EEF"/>
          </a:solidFill>
          <a:ln/>
        </p:spPr>
      </p:sp>
      <p:sp>
        <p:nvSpPr>
          <p:cNvPr id="8" name="Text 5"/>
          <p:cNvSpPr/>
          <p:nvPr/>
        </p:nvSpPr>
        <p:spPr>
          <a:xfrm>
            <a:off x="7587853" y="6252567"/>
            <a:ext cx="234077" cy="135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2638068" y="6750368"/>
            <a:ext cx="3064073" cy="1081445"/>
          </a:xfrm>
          <a:prstGeom prst="roundRect">
            <a:avLst>
              <a:gd name="adj" fmla="val 5265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788801" y="6901101"/>
            <a:ext cx="17723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Internet Dependency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2788801" y="7161371"/>
            <a:ext cx="2762607" cy="5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services always require internet connectivity, whilst APIs can function locally or over networks.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5783104" y="6750368"/>
            <a:ext cx="3064073" cy="1081445"/>
          </a:xfrm>
          <a:prstGeom prst="roundRect">
            <a:avLst>
              <a:gd name="adj" fmla="val 5265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933837" y="6901101"/>
            <a:ext cx="169461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Protocol Standards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5933837" y="7161371"/>
            <a:ext cx="2762607" cy="5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services typically use HTTP/SOAP, whereas APIs support diverse protocols including REST, GraphQL, and RPC.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8928140" y="6750368"/>
            <a:ext cx="3064193" cy="1081445"/>
          </a:xfrm>
          <a:prstGeom prst="roundRect">
            <a:avLst>
              <a:gd name="adj" fmla="val 5265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078873" y="6901101"/>
            <a:ext cx="169461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Integration Scope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9078873" y="7161371"/>
            <a:ext cx="2762726" cy="5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services focus on system-level integration; APIs enable both system and application-level communication.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5789" y="1410295"/>
            <a:ext cx="1874639" cy="292656"/>
          </a:xfrm>
          <a:prstGeom prst="roundRect">
            <a:avLst>
              <a:gd name="adj" fmla="val 19545"/>
            </a:avLst>
          </a:prstGeom>
          <a:solidFill>
            <a:srgbClr val="3E084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825" y="1488519"/>
            <a:ext cx="136088" cy="136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1898" y="1461254"/>
            <a:ext cx="1466493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 ARCHITECTURE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595789" y="1754029"/>
            <a:ext cx="7952423" cy="1063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REST: Representational State Transfer</a:t>
            </a:r>
            <a:endParaRPr lang="en-US" sz="3350" dirty="0"/>
          </a:p>
        </p:txBody>
      </p:sp>
      <p:sp>
        <p:nvSpPr>
          <p:cNvPr id="7" name="Text 3"/>
          <p:cNvSpPr/>
          <p:nvPr/>
        </p:nvSpPr>
        <p:spPr>
          <a:xfrm>
            <a:off x="595789" y="3009543"/>
            <a:ext cx="795242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 is an architectural style for designing networked applications that leverages the existing HTTP protocol. It's stateless, scalable, and built around the concept of resources identified by URLs.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595789" y="3868341"/>
            <a:ext cx="2565559" cy="1902023"/>
          </a:xfrm>
          <a:prstGeom prst="roundRect">
            <a:avLst>
              <a:gd name="adj" fmla="val 3759"/>
            </a:avLst>
          </a:prstGeom>
          <a:solidFill>
            <a:srgbClr val="282D5E"/>
          </a:solidFill>
          <a:ln/>
        </p:spPr>
      </p:sp>
      <p:sp>
        <p:nvSpPr>
          <p:cNvPr id="9" name="Text 5"/>
          <p:cNvSpPr/>
          <p:nvPr/>
        </p:nvSpPr>
        <p:spPr>
          <a:xfrm>
            <a:off x="765929" y="4038481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Resource-Based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65929" y="4380905"/>
            <a:ext cx="2225278" cy="953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Everything is a resource with a unique URL identifier, making the API intuitive and predictable.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3289102" y="3868341"/>
            <a:ext cx="2565678" cy="1902023"/>
          </a:xfrm>
          <a:prstGeom prst="roundRect">
            <a:avLst>
              <a:gd name="adj" fmla="val 3759"/>
            </a:avLst>
          </a:prstGeom>
          <a:solidFill>
            <a:srgbClr val="282D5E"/>
          </a:solidFill>
          <a:ln/>
        </p:spPr>
      </p:sp>
      <p:sp>
        <p:nvSpPr>
          <p:cNvPr id="12" name="Text 8"/>
          <p:cNvSpPr/>
          <p:nvPr/>
        </p:nvSpPr>
        <p:spPr>
          <a:xfrm>
            <a:off x="3459242" y="4038481"/>
            <a:ext cx="222539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Stateless Communication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3459242" y="4646771"/>
            <a:ext cx="2225397" cy="953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request contains all necessary information, with no session data stored on the server.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5982533" y="3868341"/>
            <a:ext cx="2565678" cy="1902023"/>
          </a:xfrm>
          <a:prstGeom prst="roundRect">
            <a:avLst>
              <a:gd name="adj" fmla="val 3759"/>
            </a:avLst>
          </a:prstGeom>
          <a:solidFill>
            <a:srgbClr val="282D5E"/>
          </a:solidFill>
          <a:ln/>
        </p:spPr>
      </p:sp>
      <p:sp>
        <p:nvSpPr>
          <p:cNvPr id="15" name="Text 11"/>
          <p:cNvSpPr/>
          <p:nvPr/>
        </p:nvSpPr>
        <p:spPr>
          <a:xfrm>
            <a:off x="6152674" y="4038481"/>
            <a:ext cx="222539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Client-Server Architecture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6152674" y="4646771"/>
            <a:ext cx="2225397" cy="953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separation between client and server enables independent evolution of both components.</a:t>
            </a:r>
            <a:endParaRPr lang="en-US" sz="1300" dirty="0"/>
          </a:p>
        </p:txBody>
      </p:sp>
      <p:sp>
        <p:nvSpPr>
          <p:cNvPr id="17" name="Shape 13"/>
          <p:cNvSpPr/>
          <p:nvPr/>
        </p:nvSpPr>
        <p:spPr>
          <a:xfrm>
            <a:off x="595789" y="5898118"/>
            <a:ext cx="7952423" cy="921068"/>
          </a:xfrm>
          <a:prstGeom prst="roundRect">
            <a:avLst>
              <a:gd name="adj" fmla="val 7763"/>
            </a:avLst>
          </a:prstGeom>
          <a:solidFill>
            <a:srgbClr val="282D5E"/>
          </a:solidFill>
          <a:ln/>
        </p:spPr>
      </p:sp>
      <p:sp>
        <p:nvSpPr>
          <p:cNvPr id="18" name="Text 14"/>
          <p:cNvSpPr/>
          <p:nvPr/>
        </p:nvSpPr>
        <p:spPr>
          <a:xfrm>
            <a:off x="765929" y="6068258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HTTP Methods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765929" y="6410682"/>
            <a:ext cx="7612142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standard HTTP verbs (GET, POST, PUT, DELETE) to perform operations on resources.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1438" y="1333738"/>
            <a:ext cx="8311991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HTTP Methods: The CRUD Operations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31438" y="2253734"/>
            <a:ext cx="801326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APIs map HTTP methods to standard database operations, creating an intuitive and consistent interface. Each method has a specific purpose and expected behaviour.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031438" y="2943463"/>
            <a:ext cx="8013263" cy="2282190"/>
          </a:xfrm>
          <a:prstGeom prst="roundRect">
            <a:avLst>
              <a:gd name="adj" fmla="val 33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39058" y="2951083"/>
            <a:ext cx="7998023" cy="453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221224" y="3046452"/>
            <a:ext cx="123170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824639" y="3046452"/>
            <a:ext cx="16277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 Method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824055" y="3046452"/>
            <a:ext cx="403098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039058" y="3404473"/>
            <a:ext cx="7998023" cy="453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221224" y="3499842"/>
            <a:ext cx="123170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2824639" y="3499842"/>
            <a:ext cx="16277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824055" y="3499842"/>
            <a:ext cx="403098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new data to the system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039058" y="3857863"/>
            <a:ext cx="7998023" cy="453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221224" y="3953232"/>
            <a:ext cx="123170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2824639" y="3953232"/>
            <a:ext cx="16277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824055" y="3953232"/>
            <a:ext cx="403098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 existing data without modification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1039058" y="4107233"/>
            <a:ext cx="7998023" cy="453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221224" y="4202602"/>
            <a:ext cx="123170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2824639" y="4202602"/>
            <a:ext cx="16277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9115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PUT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824055" y="4202602"/>
            <a:ext cx="403098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 existing data completely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1039058" y="4560623"/>
            <a:ext cx="7998023" cy="453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221224" y="4655992"/>
            <a:ext cx="123170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2824639" y="4655992"/>
            <a:ext cx="16277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3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4824055" y="4655992"/>
            <a:ext cx="403098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data from the system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1031438" y="5186059"/>
            <a:ext cx="8013263" cy="1341358"/>
          </a:xfrm>
          <a:prstGeom prst="roundRect">
            <a:avLst>
              <a:gd name="adj" fmla="val 5703"/>
            </a:avLst>
          </a:prstGeom>
          <a:solidFill>
            <a:srgbClr val="3E0845"/>
          </a:solidFill>
          <a:ln/>
        </p:spPr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85" y="5444781"/>
            <a:ext cx="227647" cy="182047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623179" y="5377749"/>
            <a:ext cx="723947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URL:</a:t>
            </a: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40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https://api.example.com/users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1623179" y="5779585"/>
            <a:ext cx="7239476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same URL with different HTTP methods performs different operations on the users resource.</a:t>
            </a:r>
            <a:endParaRPr lang="en-US" sz="1400" dirty="0"/>
          </a:p>
        </p:txBody>
      </p:sp>
      <p:sp>
        <p:nvSpPr>
          <p:cNvPr id="29" name="Shape 26"/>
          <p:cNvSpPr/>
          <p:nvPr/>
        </p:nvSpPr>
        <p:spPr>
          <a:xfrm>
            <a:off x="9365456" y="2122170"/>
            <a:ext cx="4372094" cy="4773692"/>
          </a:xfrm>
          <a:prstGeom prst="roundRect">
            <a:avLst>
              <a:gd name="adj" fmla="val 2999"/>
            </a:avLst>
          </a:prstGeom>
          <a:solidFill>
            <a:srgbClr val="EEAEF6"/>
          </a:solidFill>
          <a:ln/>
        </p:spPr>
      </p:sp>
      <p:sp>
        <p:nvSpPr>
          <p:cNvPr id="30" name="Text 27"/>
          <p:cNvSpPr/>
          <p:nvPr/>
        </p:nvSpPr>
        <p:spPr>
          <a:xfrm>
            <a:off x="9547503" y="2268379"/>
            <a:ext cx="3064907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RESTful Best Practices</a:t>
            </a:r>
            <a:endParaRPr lang="en-US" sz="2150" dirty="0"/>
          </a:p>
        </p:txBody>
      </p:sp>
      <p:sp>
        <p:nvSpPr>
          <p:cNvPr id="31" name="Text 28"/>
          <p:cNvSpPr/>
          <p:nvPr/>
        </p:nvSpPr>
        <p:spPr>
          <a:xfrm>
            <a:off x="9547503" y="2756059"/>
            <a:ext cx="4008001" cy="131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nouns for resource names, not verbs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proper HTTP status codes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your API (v1, v2)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filtering and pagination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clear error messages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69450" y="411123"/>
            <a:ext cx="1016437" cy="256818"/>
          </a:xfrm>
          <a:prstGeom prst="roundRect">
            <a:avLst>
              <a:gd name="adj" fmla="val 19135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364819" y="462558"/>
            <a:ext cx="82569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269450" y="705564"/>
            <a:ext cx="7197923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Application Integration Using REST APIs</a:t>
            </a:r>
            <a:endParaRPr lang="en-US" sz="2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76" y="1303973"/>
            <a:ext cx="7847528" cy="35915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9771" y="2200679"/>
            <a:ext cx="504555" cy="5045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00244" y="4042620"/>
            <a:ext cx="1473301" cy="283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2627" y="2201625"/>
            <a:ext cx="504554" cy="5045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3482" y="3900714"/>
            <a:ext cx="1473300" cy="567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 Logic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5956" y="2201625"/>
            <a:ext cx="504555" cy="5045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96811" y="4042620"/>
            <a:ext cx="1473300" cy="283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API Routing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9194" y="2201625"/>
            <a:ext cx="504555" cy="50455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809776" y="3900714"/>
            <a:ext cx="1473300" cy="567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Client Request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2269450" y="5001578"/>
            <a:ext cx="10091380" cy="384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integration enables multiple systems to work together seamlessly by sharing data through well-defined APIs. This creates a connected ecosystem where each component focuses on its core functionality.</a:t>
            </a:r>
            <a:endParaRPr lang="en-US" sz="1150" dirty="0"/>
          </a:p>
        </p:txBody>
      </p:sp>
      <p:sp>
        <p:nvSpPr>
          <p:cNvPr id="15" name="Text 8"/>
          <p:cNvSpPr/>
          <p:nvPr/>
        </p:nvSpPr>
        <p:spPr>
          <a:xfrm>
            <a:off x="2269450" y="5492234"/>
            <a:ext cx="146209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150" dirty="0"/>
          </a:p>
        </p:txBody>
      </p:sp>
      <p:sp>
        <p:nvSpPr>
          <p:cNvPr id="16" name="Shape 9"/>
          <p:cNvSpPr/>
          <p:nvPr/>
        </p:nvSpPr>
        <p:spPr>
          <a:xfrm>
            <a:off x="2269450" y="5725477"/>
            <a:ext cx="4998482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0"/>
          <p:cNvSpPr/>
          <p:nvPr/>
        </p:nvSpPr>
        <p:spPr>
          <a:xfrm>
            <a:off x="2269450" y="5829062"/>
            <a:ext cx="182808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Client Request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2269450" y="6113978"/>
            <a:ext cx="4998482" cy="384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application initiates a login request with user credentials via HTTPS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7362230" y="5492234"/>
            <a:ext cx="146209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7362230" y="5725477"/>
            <a:ext cx="4998601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1" name="Text 14"/>
          <p:cNvSpPr/>
          <p:nvPr/>
        </p:nvSpPr>
        <p:spPr>
          <a:xfrm>
            <a:off x="7362230" y="5829062"/>
            <a:ext cx="182808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API Validation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7362230" y="6113978"/>
            <a:ext cx="4998601" cy="384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 API receives request, validates format, and applies security checks</a:t>
            </a:r>
            <a:endParaRPr lang="en-US" sz="1150" dirty="0"/>
          </a:p>
        </p:txBody>
      </p:sp>
      <p:sp>
        <p:nvSpPr>
          <p:cNvPr id="23" name="Text 16"/>
          <p:cNvSpPr/>
          <p:nvPr/>
        </p:nvSpPr>
        <p:spPr>
          <a:xfrm>
            <a:off x="2269450" y="6702504"/>
            <a:ext cx="146209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2269450" y="6935748"/>
            <a:ext cx="4998482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5" name="Text 18"/>
          <p:cNvSpPr/>
          <p:nvPr/>
        </p:nvSpPr>
        <p:spPr>
          <a:xfrm>
            <a:off x="2269450" y="7039332"/>
            <a:ext cx="1840230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 Processing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2269450" y="7324249"/>
            <a:ext cx="4998482" cy="384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service verifies credentials against database and generates response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7362230" y="6702504"/>
            <a:ext cx="146209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362230" y="6935748"/>
            <a:ext cx="4998601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9" name="Text 22"/>
          <p:cNvSpPr/>
          <p:nvPr/>
        </p:nvSpPr>
        <p:spPr>
          <a:xfrm>
            <a:off x="7362230" y="7039332"/>
            <a:ext cx="182808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Response Delivery</a:t>
            </a:r>
            <a:endParaRPr lang="en-US" sz="1400" dirty="0"/>
          </a:p>
        </p:txBody>
      </p:sp>
      <p:sp>
        <p:nvSpPr>
          <p:cNvPr id="30" name="Text 23"/>
          <p:cNvSpPr/>
          <p:nvPr/>
        </p:nvSpPr>
        <p:spPr>
          <a:xfrm>
            <a:off x="7362230" y="7324249"/>
            <a:ext cx="4998601" cy="384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returns structured response with status code and authentication token or error details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143714"/>
            <a:ext cx="5369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Understanding Requests &amp; Responses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639729"/>
            <a:ext cx="22929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HTTP Request Components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402449" y="1916073"/>
            <a:ext cx="1858804" cy="770811"/>
          </a:xfrm>
          <a:prstGeom prst="roundRect">
            <a:avLst>
              <a:gd name="adj" fmla="val 9490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387209" y="1916073"/>
            <a:ext cx="60960" cy="770811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6" name="Text 4"/>
          <p:cNvSpPr/>
          <p:nvPr/>
        </p:nvSpPr>
        <p:spPr>
          <a:xfrm>
            <a:off x="3576757" y="20446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URL (Endpoint)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576757" y="2278499"/>
            <a:ext cx="1555909" cy="27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resource address: </a:t>
            </a:r>
            <a:r>
              <a:rPr lang="en-US" sz="8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/api/users/123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5317927" y="1916073"/>
            <a:ext cx="1858923" cy="770811"/>
          </a:xfrm>
          <a:prstGeom prst="roundRect">
            <a:avLst>
              <a:gd name="adj" fmla="val 9490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302687" y="1916073"/>
            <a:ext cx="60960" cy="770811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0" name="Text 8"/>
          <p:cNvSpPr/>
          <p:nvPr/>
        </p:nvSpPr>
        <p:spPr>
          <a:xfrm>
            <a:off x="5492234" y="20446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492234" y="2278499"/>
            <a:ext cx="1556028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action to perform: GET, POST, PUT, DELETE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402449" y="2743557"/>
            <a:ext cx="1858804" cy="899279"/>
          </a:xfrm>
          <a:prstGeom prst="roundRect">
            <a:avLst>
              <a:gd name="adj" fmla="val 8135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387209" y="2743557"/>
            <a:ext cx="60960" cy="899279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4" name="Text 12"/>
          <p:cNvSpPr/>
          <p:nvPr/>
        </p:nvSpPr>
        <p:spPr>
          <a:xfrm>
            <a:off x="3576757" y="28721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Headers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576757" y="3105983"/>
            <a:ext cx="155590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Metadata like content type, authentication tokens, and API keys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5317927" y="2743557"/>
            <a:ext cx="1858923" cy="899279"/>
          </a:xfrm>
          <a:prstGeom prst="roundRect">
            <a:avLst>
              <a:gd name="adj" fmla="val 8135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302687" y="2743557"/>
            <a:ext cx="60960" cy="899279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8" name="Text 16"/>
          <p:cNvSpPr/>
          <p:nvPr/>
        </p:nvSpPr>
        <p:spPr>
          <a:xfrm>
            <a:off x="5492234" y="28721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Body (Optional)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492234" y="3105983"/>
            <a:ext cx="1556028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payload in JSON or XML format for POST/PUT requests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402449" y="3706535"/>
            <a:ext cx="239053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Common HTTP Status Codes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3402449" y="3982879"/>
            <a:ext cx="3774400" cy="2010847"/>
          </a:xfrm>
          <a:prstGeom prst="roundRect">
            <a:avLst>
              <a:gd name="adj" fmla="val 23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410069" y="3990499"/>
            <a:ext cx="3759160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523536" y="4032052"/>
            <a:ext cx="70925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</a:rPr>
              <a:t>200</a:t>
            </a:r>
            <a:r>
              <a:rPr lang="en-US" sz="85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OK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4467106" y="4032052"/>
            <a:ext cx="25887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 succeeded</a:t>
            </a:r>
            <a:endParaRPr lang="en-US" sz="850" dirty="0"/>
          </a:p>
        </p:txBody>
      </p:sp>
      <p:sp>
        <p:nvSpPr>
          <p:cNvPr id="25" name="Shape 23"/>
          <p:cNvSpPr/>
          <p:nvPr/>
        </p:nvSpPr>
        <p:spPr>
          <a:xfrm>
            <a:off x="3410069" y="4209693"/>
            <a:ext cx="3759160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3523536" y="4251246"/>
            <a:ext cx="70925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 Created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4467106" y="4251246"/>
            <a:ext cx="25887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resource created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3410069" y="4428887"/>
            <a:ext cx="3759160" cy="355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3523536" y="4470440"/>
            <a:ext cx="70925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400 Bad Request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4467106" y="4470440"/>
            <a:ext cx="25887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Invalid request format</a:t>
            </a:r>
            <a:endParaRPr lang="en-US" sz="850" dirty="0"/>
          </a:p>
        </p:txBody>
      </p:sp>
      <p:sp>
        <p:nvSpPr>
          <p:cNvPr id="31" name="Shape 29"/>
          <p:cNvSpPr/>
          <p:nvPr/>
        </p:nvSpPr>
        <p:spPr>
          <a:xfrm>
            <a:off x="3410069" y="4784169"/>
            <a:ext cx="3759160" cy="4913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3523536" y="4825722"/>
            <a:ext cx="709255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401 Unauthorised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4467106" y="4825722"/>
            <a:ext cx="25887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required</a:t>
            </a:r>
            <a:endParaRPr lang="en-US" sz="850" dirty="0"/>
          </a:p>
        </p:txBody>
      </p:sp>
      <p:sp>
        <p:nvSpPr>
          <p:cNvPr id="34" name="Shape 32"/>
          <p:cNvSpPr/>
          <p:nvPr/>
        </p:nvSpPr>
        <p:spPr>
          <a:xfrm>
            <a:off x="3410069" y="5275540"/>
            <a:ext cx="3759160" cy="355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3523536" y="5317093"/>
            <a:ext cx="70925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9115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404 Not Found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4467106" y="5317093"/>
            <a:ext cx="25887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doesn't exist</a:t>
            </a:r>
            <a:endParaRPr lang="en-US" sz="850" dirty="0"/>
          </a:p>
        </p:txBody>
      </p:sp>
      <p:sp>
        <p:nvSpPr>
          <p:cNvPr id="37" name="Shape 35"/>
          <p:cNvSpPr/>
          <p:nvPr/>
        </p:nvSpPr>
        <p:spPr>
          <a:xfrm>
            <a:off x="3410069" y="5630823"/>
            <a:ext cx="3759160" cy="3552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3523536" y="5672376"/>
            <a:ext cx="70925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3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 Server Error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4467106" y="5672376"/>
            <a:ext cx="25887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Internal server failure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7461171" y="1646753"/>
            <a:ext cx="3774400" cy="2587823"/>
          </a:xfrm>
          <a:prstGeom prst="roundRect">
            <a:avLst>
              <a:gd name="adj" fmla="val 1841"/>
            </a:avLst>
          </a:prstGeom>
          <a:solidFill>
            <a:srgbClr val="3E0845"/>
          </a:solidFill>
          <a:ln/>
        </p:spPr>
      </p:sp>
      <p:pic>
        <p:nvPicPr>
          <p:cNvPr id="4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18" y="1737241"/>
            <a:ext cx="177165" cy="141684"/>
          </a:xfrm>
          <a:prstGeom prst="rect">
            <a:avLst/>
          </a:prstGeom>
        </p:spPr>
      </p:pic>
      <p:sp>
        <p:nvSpPr>
          <p:cNvPr id="42" name="Text 39"/>
          <p:cNvSpPr/>
          <p:nvPr/>
        </p:nvSpPr>
        <p:spPr>
          <a:xfrm>
            <a:off x="7865031" y="1731764"/>
            <a:ext cx="145030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Sample GET Request</a:t>
            </a:r>
            <a:endParaRPr lang="en-US" sz="1100" dirty="0"/>
          </a:p>
        </p:txBody>
      </p:sp>
      <p:sp>
        <p:nvSpPr>
          <p:cNvPr id="43" name="Shape 40"/>
          <p:cNvSpPr/>
          <p:nvPr/>
        </p:nvSpPr>
        <p:spPr>
          <a:xfrm>
            <a:off x="7865031" y="1972628"/>
            <a:ext cx="3257193" cy="578287"/>
          </a:xfrm>
          <a:prstGeom prst="roundRect">
            <a:avLst>
              <a:gd name="adj" fmla="val 8237"/>
            </a:avLst>
          </a:prstGeom>
          <a:solidFill>
            <a:srgbClr val="161B4C"/>
          </a:solidFill>
          <a:ln/>
        </p:spPr>
      </p:sp>
      <p:sp>
        <p:nvSpPr>
          <p:cNvPr id="44" name="Shape 41"/>
          <p:cNvSpPr/>
          <p:nvPr/>
        </p:nvSpPr>
        <p:spPr>
          <a:xfrm>
            <a:off x="7859435" y="1972628"/>
            <a:ext cx="3268385" cy="578287"/>
          </a:xfrm>
          <a:prstGeom prst="roundRect">
            <a:avLst>
              <a:gd name="adj" fmla="val 2942"/>
            </a:avLst>
          </a:prstGeom>
          <a:solidFill>
            <a:srgbClr val="161B4C"/>
          </a:solidFill>
          <a:ln/>
        </p:spPr>
      </p:sp>
      <p:sp>
        <p:nvSpPr>
          <p:cNvPr id="45" name="Text 42"/>
          <p:cNvSpPr/>
          <p:nvPr/>
        </p:nvSpPr>
        <p:spPr>
          <a:xfrm>
            <a:off x="7972782" y="2057638"/>
            <a:ext cx="3041690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https://jsonplaceholder.typicode.com/users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Authorization: Bearer token123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Content-Type: application/json</a:t>
            </a:r>
            <a:endParaRPr lang="en-US" sz="850" dirty="0"/>
          </a:p>
        </p:txBody>
      </p:sp>
      <p:sp>
        <p:nvSpPr>
          <p:cNvPr id="46" name="Text 43"/>
          <p:cNvSpPr/>
          <p:nvPr/>
        </p:nvSpPr>
        <p:spPr>
          <a:xfrm>
            <a:off x="7865031" y="2614613"/>
            <a:ext cx="16455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Sample JSON Response</a:t>
            </a:r>
            <a:endParaRPr lang="en-US" sz="1100" dirty="0"/>
          </a:p>
        </p:txBody>
      </p:sp>
      <p:sp>
        <p:nvSpPr>
          <p:cNvPr id="47" name="Shape 44"/>
          <p:cNvSpPr/>
          <p:nvPr/>
        </p:nvSpPr>
        <p:spPr>
          <a:xfrm>
            <a:off x="7865031" y="2855476"/>
            <a:ext cx="3257193" cy="1258729"/>
          </a:xfrm>
          <a:prstGeom prst="roundRect">
            <a:avLst>
              <a:gd name="adj" fmla="val 3784"/>
            </a:avLst>
          </a:prstGeom>
          <a:solidFill>
            <a:srgbClr val="161B4C"/>
          </a:solidFill>
          <a:ln/>
        </p:spPr>
      </p:sp>
      <p:sp>
        <p:nvSpPr>
          <p:cNvPr id="48" name="Shape 45"/>
          <p:cNvSpPr/>
          <p:nvPr/>
        </p:nvSpPr>
        <p:spPr>
          <a:xfrm>
            <a:off x="7859435" y="2855476"/>
            <a:ext cx="3268385" cy="1258729"/>
          </a:xfrm>
          <a:prstGeom prst="roundRect">
            <a:avLst>
              <a:gd name="adj" fmla="val 1352"/>
            </a:avLst>
          </a:prstGeom>
          <a:solidFill>
            <a:srgbClr val="161B4C"/>
          </a:solidFill>
          <a:ln/>
        </p:spPr>
      </p:sp>
      <p:sp>
        <p:nvSpPr>
          <p:cNvPr id="49" name="Text 46"/>
          <p:cNvSpPr/>
          <p:nvPr/>
        </p:nvSpPr>
        <p:spPr>
          <a:xfrm>
            <a:off x="7972782" y="2940487"/>
            <a:ext cx="3041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"id": 1,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"name": "Leanne Graham",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"email": "leanne@gmail.com",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"company": "Romaguera-Crona"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850" dirty="0"/>
          </a:p>
        </p:txBody>
      </p:sp>
      <p:sp>
        <p:nvSpPr>
          <p:cNvPr id="50" name="Shape 47"/>
          <p:cNvSpPr/>
          <p:nvPr/>
        </p:nvSpPr>
        <p:spPr>
          <a:xfrm>
            <a:off x="7461171" y="4298275"/>
            <a:ext cx="3774400" cy="2723912"/>
          </a:xfrm>
          <a:prstGeom prst="roundRect">
            <a:avLst>
              <a:gd name="adj" fmla="val 1749"/>
            </a:avLst>
          </a:prstGeom>
          <a:solidFill>
            <a:srgbClr val="3E0845"/>
          </a:solidFill>
          <a:ln/>
        </p:spPr>
      </p:sp>
      <p:pic>
        <p:nvPicPr>
          <p:cNvPr id="5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18" y="4388763"/>
            <a:ext cx="177165" cy="141684"/>
          </a:xfrm>
          <a:prstGeom prst="rect">
            <a:avLst/>
          </a:prstGeom>
        </p:spPr>
      </p:pic>
      <p:sp>
        <p:nvSpPr>
          <p:cNvPr id="52" name="Text 48"/>
          <p:cNvSpPr/>
          <p:nvPr/>
        </p:nvSpPr>
        <p:spPr>
          <a:xfrm>
            <a:off x="7865031" y="4383286"/>
            <a:ext cx="154531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Sample POST Request</a:t>
            </a:r>
            <a:endParaRPr lang="en-US" sz="1100" dirty="0"/>
          </a:p>
        </p:txBody>
      </p:sp>
      <p:sp>
        <p:nvSpPr>
          <p:cNvPr id="53" name="Shape 49"/>
          <p:cNvSpPr/>
          <p:nvPr/>
        </p:nvSpPr>
        <p:spPr>
          <a:xfrm>
            <a:off x="7865031" y="4624149"/>
            <a:ext cx="3257193" cy="1122640"/>
          </a:xfrm>
          <a:prstGeom prst="roundRect">
            <a:avLst>
              <a:gd name="adj" fmla="val 4243"/>
            </a:avLst>
          </a:prstGeom>
          <a:solidFill>
            <a:srgbClr val="161B4C"/>
          </a:solidFill>
          <a:ln/>
        </p:spPr>
      </p:sp>
      <p:sp>
        <p:nvSpPr>
          <p:cNvPr id="54" name="Shape 50"/>
          <p:cNvSpPr/>
          <p:nvPr/>
        </p:nvSpPr>
        <p:spPr>
          <a:xfrm>
            <a:off x="7859435" y="4624149"/>
            <a:ext cx="3268385" cy="1122640"/>
          </a:xfrm>
          <a:prstGeom prst="roundRect">
            <a:avLst>
              <a:gd name="adj" fmla="val 1515"/>
            </a:avLst>
          </a:prstGeom>
          <a:solidFill>
            <a:srgbClr val="161B4C"/>
          </a:solidFill>
          <a:ln/>
        </p:spPr>
      </p:sp>
      <p:sp>
        <p:nvSpPr>
          <p:cNvPr id="55" name="Text 51"/>
          <p:cNvSpPr/>
          <p:nvPr/>
        </p:nvSpPr>
        <p:spPr>
          <a:xfrm>
            <a:off x="7972782" y="4709160"/>
            <a:ext cx="304169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/users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Content-Type: application/json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"name": “Saurabh",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"email": “saurabh@mail.com"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</p:txBody>
      </p:sp>
      <p:sp>
        <p:nvSpPr>
          <p:cNvPr id="56" name="Text 52"/>
          <p:cNvSpPr/>
          <p:nvPr/>
        </p:nvSpPr>
        <p:spPr>
          <a:xfrm>
            <a:off x="7865031" y="58104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Success Response</a:t>
            </a:r>
            <a:endParaRPr lang="en-US" sz="1100" dirty="0"/>
          </a:p>
        </p:txBody>
      </p:sp>
      <p:sp>
        <p:nvSpPr>
          <p:cNvPr id="57" name="Shape 53"/>
          <p:cNvSpPr/>
          <p:nvPr/>
        </p:nvSpPr>
        <p:spPr>
          <a:xfrm>
            <a:off x="7865031" y="6051352"/>
            <a:ext cx="3257193" cy="850463"/>
          </a:xfrm>
          <a:prstGeom prst="roundRect">
            <a:avLst>
              <a:gd name="adj" fmla="val 5601"/>
            </a:avLst>
          </a:prstGeom>
          <a:solidFill>
            <a:srgbClr val="161B4C"/>
          </a:solidFill>
          <a:ln/>
        </p:spPr>
      </p:sp>
      <p:sp>
        <p:nvSpPr>
          <p:cNvPr id="58" name="Shape 54"/>
          <p:cNvSpPr/>
          <p:nvPr/>
        </p:nvSpPr>
        <p:spPr>
          <a:xfrm>
            <a:off x="7859435" y="6051352"/>
            <a:ext cx="3268385" cy="850463"/>
          </a:xfrm>
          <a:prstGeom prst="roundRect">
            <a:avLst>
              <a:gd name="adj" fmla="val 2000"/>
            </a:avLst>
          </a:prstGeom>
          <a:solidFill>
            <a:srgbClr val="161B4C"/>
          </a:solidFill>
          <a:ln/>
        </p:spPr>
      </p:sp>
      <p:sp>
        <p:nvSpPr>
          <p:cNvPr id="59" name="Text 55"/>
          <p:cNvSpPr/>
          <p:nvPr/>
        </p:nvSpPr>
        <p:spPr>
          <a:xfrm>
            <a:off x="7972782" y="6136362"/>
            <a:ext cx="3041690" cy="68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"id": 101,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"message": "User created successfully",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"timestamp": "2024-01-15T10:30:00Z"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1042</Words>
  <Application>Microsoft Office PowerPoint</Application>
  <PresentationFormat>Custom</PresentationFormat>
  <Paragraphs>175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Bricolage Grotesque Light</vt:lpstr>
      <vt:lpstr>Arial</vt:lpstr>
      <vt:lpstr>Montserrat</vt:lpstr>
      <vt:lpstr>Consolas</vt:lpstr>
      <vt:lpstr>Bricolage Grotesque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Saurabh Sharma</cp:lastModifiedBy>
  <cp:revision>3</cp:revision>
  <dcterms:created xsi:type="dcterms:W3CDTF">2026-01-31T02:43:12Z</dcterms:created>
  <dcterms:modified xsi:type="dcterms:W3CDTF">2026-02-13T06:01:40Z</dcterms:modified>
</cp:coreProperties>
</file>